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Canva Sans Bold Italics" panose="020B0604020202020204" charset="0"/>
      <p:regular r:id="rId18"/>
    </p:embeddedFont>
    <p:embeddedFont>
      <p:font typeface="Poppins Medium" panose="00000600000000000000" pitchFamily="2" charset="0"/>
      <p:regular r:id="rId19"/>
    </p:embeddedFont>
    <p:embeddedFont>
      <p:font typeface="Smooth Fantasy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22" autoAdjust="0"/>
  </p:normalViewPr>
  <p:slideViewPr>
    <p:cSldViewPr>
      <p:cViewPr>
        <p:scale>
          <a:sx n="33" d="100"/>
          <a:sy n="33" d="100"/>
        </p:scale>
        <p:origin x="1891" y="8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rive.google.com/file/d/1i9tSFT26PLtT9TkPTQbukICdRTzzFu61/view?usp=drive_link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2005738" y="2260462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028700" y="3321367"/>
            <a:ext cx="11330431" cy="4719152"/>
            <a:chOff x="0" y="0"/>
            <a:chExt cx="15107241" cy="6292202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4915988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70815"/>
              <a:ext cx="15107241" cy="43213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70"/>
                </a:lnSpc>
              </a:pPr>
              <a:r>
                <a:rPr lang="en-US" sz="7700" dirty="0">
                  <a:solidFill>
                    <a:srgbClr val="FFFFFF"/>
                  </a:solidFill>
                  <a:latin typeface="Canva Sans Bold"/>
                </a:rPr>
                <a:t>Underwater Robotics for Pearl Harvesting </a:t>
              </a:r>
            </a:p>
            <a:p>
              <a:pPr>
                <a:lnSpc>
                  <a:spcPts val="8470"/>
                </a:lnSpc>
              </a:pPr>
              <a:endParaRPr lang="en-US" sz="7700" dirty="0">
                <a:solidFill>
                  <a:srgbClr val="FFFFFF"/>
                </a:solidFill>
                <a:latin typeface="Canva Sans Bold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8120896" y="-716402"/>
            <a:ext cx="3586584" cy="2976864"/>
          </a:xfrm>
          <a:custGeom>
            <a:avLst/>
            <a:gdLst/>
            <a:ahLst/>
            <a:cxnLst/>
            <a:rect l="l" t="t" r="r" b="b"/>
            <a:pathLst>
              <a:path w="3586584" h="2976864">
                <a:moveTo>
                  <a:pt x="0" y="0"/>
                </a:moveTo>
                <a:lnTo>
                  <a:pt x="3586583" y="0"/>
                </a:lnTo>
                <a:lnTo>
                  <a:pt x="3586583" y="2976864"/>
                </a:lnTo>
                <a:lnTo>
                  <a:pt x="0" y="2976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7124700"/>
            <a:ext cx="1110198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Addressing the shortcomings of the pearl  harvesting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639612" y="3515390"/>
            <a:ext cx="13767269" cy="3256221"/>
            <a:chOff x="0" y="0"/>
            <a:chExt cx="18356359" cy="4341627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8356359" cy="1635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60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665352"/>
              <a:ext cx="1835635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36460" y="4274503"/>
            <a:ext cx="921508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Smooth Fantas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5400000">
            <a:off x="5934532" y="-949906"/>
            <a:ext cx="6470903" cy="12803793"/>
            <a:chOff x="0" y="0"/>
            <a:chExt cx="2620010" cy="5184140"/>
          </a:xfrm>
        </p:grpSpPr>
        <p:sp>
          <p:nvSpPr>
            <p:cNvPr id="3" name="Freeform 3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14141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Freeform 4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9717" r="-9717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" name="Freeform 5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Freeform 6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Freeform 7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Freeform 10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Freeform 11">
              <a:hlinkClick r:id="rId2" tooltip="https://drive.google.com/file/d/1i9tSFT26PLtT9TkPTQbukICdRTzzFu61/view?usp=drive_link"/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10B5B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-590595" y="788727"/>
            <a:ext cx="866796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u="sng">
                <a:solidFill>
                  <a:srgbClr val="FFFFFF"/>
                </a:solidFill>
                <a:latin typeface="Canva Sans Bold Italics"/>
              </a:rPr>
              <a:t>Problem Analysis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90800" y="9176481"/>
            <a:ext cx="13717097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Please click the above pic to visualize the problems faced......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18194" y="2370932"/>
            <a:ext cx="9133421" cy="1630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31"/>
              </a:lnSpc>
            </a:pPr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5346807" y="2920272"/>
            <a:ext cx="805582" cy="80558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0B5BF"/>
            </a:solidFill>
            <a:ln w="38100">
              <a:solidFill>
                <a:srgbClr val="141414"/>
              </a:solidFill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1737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0" y="1194489"/>
            <a:ext cx="1513135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7" name="AutoShape 7"/>
          <p:cNvSpPr/>
          <p:nvPr/>
        </p:nvSpPr>
        <p:spPr>
          <a:xfrm>
            <a:off x="5127899" y="4063850"/>
            <a:ext cx="12131401" cy="476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8" name="Group 8"/>
          <p:cNvGrpSpPr/>
          <p:nvPr/>
        </p:nvGrpSpPr>
        <p:grpSpPr>
          <a:xfrm>
            <a:off x="5348605" y="4418288"/>
            <a:ext cx="805582" cy="80558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0B5BF"/>
            </a:solidFill>
            <a:ln w="38100">
              <a:solidFill>
                <a:srgbClr val="141414"/>
              </a:solidFill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173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348605" y="5922455"/>
            <a:ext cx="805582" cy="80558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0B5BF"/>
            </a:solidFill>
            <a:ln w="38100">
              <a:solidFill>
                <a:srgbClr val="141414"/>
              </a:solidFill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173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348605" y="7367515"/>
            <a:ext cx="805582" cy="80558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0B5BF"/>
            </a:solidFill>
            <a:ln w="38100">
              <a:solidFill>
                <a:srgbClr val="141414"/>
              </a:solidFill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173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348605" y="8842128"/>
            <a:ext cx="805582" cy="80558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0B5BF"/>
            </a:solidFill>
            <a:ln w="38100">
              <a:solidFill>
                <a:srgbClr val="141414"/>
              </a:solidFill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1737"/>
                </a:lnSpc>
              </a:pPr>
              <a:endParaRPr/>
            </a:p>
          </p:txBody>
        </p:sp>
      </p:grpSp>
      <p:graphicFrame>
        <p:nvGraphicFramePr>
          <p:cNvPr id="20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251275"/>
              </p:ext>
            </p:extLst>
          </p:nvPr>
        </p:nvGraphicFramePr>
        <p:xfrm>
          <a:off x="832400" y="2634265"/>
          <a:ext cx="3975589" cy="7230445"/>
        </p:xfrm>
        <a:graphic>
          <a:graphicData uri="http://schemas.openxmlformats.org/drawingml/2006/table">
            <a:tbl>
              <a:tblPr/>
              <a:tblGrid>
                <a:gridCol w="3975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46089">
                <a:tc>
                  <a:txBody>
                    <a:bodyPr/>
                    <a:lstStyle/>
                    <a:p>
                      <a:pPr algn="l">
                        <a:lnSpc>
                          <a:spcPts val="2606"/>
                        </a:lnSpc>
                        <a:defRPr/>
                      </a:pPr>
                      <a:endParaRPr lang="en-US" sz="1100"/>
                    </a:p>
                  </a:txBody>
                  <a:tcPr marL="221650" marR="221650" marT="221650" marB="221650" anchor="ctr">
                    <a:lnL w="1477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77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77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77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6089">
                <a:tc>
                  <a:txBody>
                    <a:bodyPr/>
                    <a:lstStyle/>
                    <a:p>
                      <a:pPr algn="l">
                        <a:lnSpc>
                          <a:spcPts val="2606"/>
                        </a:lnSpc>
                        <a:defRPr/>
                      </a:pPr>
                      <a:endParaRPr lang="en-US" sz="1100"/>
                    </a:p>
                  </a:txBody>
                  <a:tcPr marL="221650" marR="221650" marT="221650" marB="22165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77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6089">
                <a:tc>
                  <a:txBody>
                    <a:bodyPr/>
                    <a:lstStyle/>
                    <a:p>
                      <a:pPr algn="l">
                        <a:lnSpc>
                          <a:spcPts val="2606"/>
                        </a:lnSpc>
                        <a:defRPr/>
                      </a:pPr>
                      <a:endParaRPr lang="en-US" sz="1100"/>
                    </a:p>
                  </a:txBody>
                  <a:tcPr marL="221650" marR="221650" marT="221650" marB="22165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6089">
                <a:tc>
                  <a:txBody>
                    <a:bodyPr/>
                    <a:lstStyle/>
                    <a:p>
                      <a:pPr algn="l">
                        <a:lnSpc>
                          <a:spcPts val="2606"/>
                        </a:lnSpc>
                        <a:defRPr/>
                      </a:pPr>
                      <a:endParaRPr lang="en-US" sz="1100"/>
                    </a:p>
                  </a:txBody>
                  <a:tcPr marL="221650" marR="221650" marT="221650" marB="22165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6089">
                <a:tc>
                  <a:txBody>
                    <a:bodyPr/>
                    <a:lstStyle/>
                    <a:p>
                      <a:pPr algn="l">
                        <a:lnSpc>
                          <a:spcPts val="2606"/>
                        </a:lnSpc>
                        <a:defRPr/>
                      </a:pPr>
                      <a:endParaRPr lang="en-US" sz="1100" dirty="0"/>
                    </a:p>
                  </a:txBody>
                  <a:tcPr marL="221650" marR="221650" marT="221650" marB="22165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" name="Freeform 21"/>
          <p:cNvSpPr/>
          <p:nvPr/>
        </p:nvSpPr>
        <p:spPr>
          <a:xfrm>
            <a:off x="5522760" y="3223237"/>
            <a:ext cx="397505" cy="166952"/>
          </a:xfrm>
          <a:custGeom>
            <a:avLst/>
            <a:gdLst/>
            <a:ahLst/>
            <a:cxnLst/>
            <a:rect l="l" t="t" r="r" b="b"/>
            <a:pathLst>
              <a:path w="397505" h="166952">
                <a:moveTo>
                  <a:pt x="0" y="0"/>
                </a:moveTo>
                <a:lnTo>
                  <a:pt x="397505" y="0"/>
                </a:lnTo>
                <a:lnTo>
                  <a:pt x="397505" y="166952"/>
                </a:lnTo>
                <a:lnTo>
                  <a:pt x="0" y="166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Freeform 22"/>
          <p:cNvSpPr/>
          <p:nvPr/>
        </p:nvSpPr>
        <p:spPr>
          <a:xfrm>
            <a:off x="5552644" y="4743889"/>
            <a:ext cx="397505" cy="166952"/>
          </a:xfrm>
          <a:custGeom>
            <a:avLst/>
            <a:gdLst/>
            <a:ahLst/>
            <a:cxnLst/>
            <a:rect l="l" t="t" r="r" b="b"/>
            <a:pathLst>
              <a:path w="397505" h="166952">
                <a:moveTo>
                  <a:pt x="0" y="0"/>
                </a:moveTo>
                <a:lnTo>
                  <a:pt x="397505" y="0"/>
                </a:lnTo>
                <a:lnTo>
                  <a:pt x="397505" y="166952"/>
                </a:lnTo>
                <a:lnTo>
                  <a:pt x="0" y="166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3" name="Freeform 23"/>
          <p:cNvSpPr/>
          <p:nvPr/>
        </p:nvSpPr>
        <p:spPr>
          <a:xfrm>
            <a:off x="5552644" y="6212217"/>
            <a:ext cx="397505" cy="166952"/>
          </a:xfrm>
          <a:custGeom>
            <a:avLst/>
            <a:gdLst/>
            <a:ahLst/>
            <a:cxnLst/>
            <a:rect l="l" t="t" r="r" b="b"/>
            <a:pathLst>
              <a:path w="397505" h="166952">
                <a:moveTo>
                  <a:pt x="0" y="0"/>
                </a:moveTo>
                <a:lnTo>
                  <a:pt x="397505" y="0"/>
                </a:lnTo>
                <a:lnTo>
                  <a:pt x="397505" y="166952"/>
                </a:lnTo>
                <a:lnTo>
                  <a:pt x="0" y="166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Freeform 24"/>
          <p:cNvSpPr/>
          <p:nvPr/>
        </p:nvSpPr>
        <p:spPr>
          <a:xfrm>
            <a:off x="5552644" y="7686830"/>
            <a:ext cx="397505" cy="166952"/>
          </a:xfrm>
          <a:custGeom>
            <a:avLst/>
            <a:gdLst/>
            <a:ahLst/>
            <a:cxnLst/>
            <a:rect l="l" t="t" r="r" b="b"/>
            <a:pathLst>
              <a:path w="397505" h="166952">
                <a:moveTo>
                  <a:pt x="0" y="0"/>
                </a:moveTo>
                <a:lnTo>
                  <a:pt x="397505" y="0"/>
                </a:lnTo>
                <a:lnTo>
                  <a:pt x="397505" y="166952"/>
                </a:lnTo>
                <a:lnTo>
                  <a:pt x="0" y="166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5" name="Freeform 25"/>
          <p:cNvSpPr/>
          <p:nvPr/>
        </p:nvSpPr>
        <p:spPr>
          <a:xfrm>
            <a:off x="5552644" y="9133950"/>
            <a:ext cx="397505" cy="166952"/>
          </a:xfrm>
          <a:custGeom>
            <a:avLst/>
            <a:gdLst/>
            <a:ahLst/>
            <a:cxnLst/>
            <a:rect l="l" t="t" r="r" b="b"/>
            <a:pathLst>
              <a:path w="397505" h="166952">
                <a:moveTo>
                  <a:pt x="0" y="0"/>
                </a:moveTo>
                <a:lnTo>
                  <a:pt x="397505" y="0"/>
                </a:lnTo>
                <a:lnTo>
                  <a:pt x="397505" y="166952"/>
                </a:lnTo>
                <a:lnTo>
                  <a:pt x="0" y="166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6" name="AutoShape 26"/>
          <p:cNvSpPr/>
          <p:nvPr/>
        </p:nvSpPr>
        <p:spPr>
          <a:xfrm flipH="1">
            <a:off x="832400" y="5529490"/>
            <a:ext cx="38182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7" name="AutoShape 27"/>
          <p:cNvSpPr/>
          <p:nvPr/>
        </p:nvSpPr>
        <p:spPr>
          <a:xfrm flipH="1">
            <a:off x="809081" y="6749224"/>
            <a:ext cx="38182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8" name="AutoShape 28"/>
          <p:cNvSpPr/>
          <p:nvPr/>
        </p:nvSpPr>
        <p:spPr>
          <a:xfrm flipH="1">
            <a:off x="809081" y="8209060"/>
            <a:ext cx="38182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9" name="AutoShape 29"/>
          <p:cNvSpPr/>
          <p:nvPr/>
        </p:nvSpPr>
        <p:spPr>
          <a:xfrm flipH="1">
            <a:off x="809081" y="4092425"/>
            <a:ext cx="38182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0" name="TextBox 30"/>
          <p:cNvSpPr txBox="1"/>
          <p:nvPr/>
        </p:nvSpPr>
        <p:spPr>
          <a:xfrm>
            <a:off x="1252833" y="8647210"/>
            <a:ext cx="297736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404040"/>
                </a:solidFill>
                <a:latin typeface="Canva Sans Bold"/>
              </a:rPr>
              <a:t>Lack of oxygen supply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28700" y="6989326"/>
            <a:ext cx="3416433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 dirty="0">
                <a:solidFill>
                  <a:srgbClr val="404040"/>
                </a:solidFill>
                <a:latin typeface="Canva Sans Bold"/>
              </a:rPr>
              <a:t>Hazardous underwater conditions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82322" y="5953771"/>
            <a:ext cx="3147870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404040"/>
                </a:solidFill>
                <a:latin typeface="Canva Sans Bold"/>
              </a:rPr>
              <a:t>Barotrauma injuries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8700" y="4357915"/>
            <a:ext cx="3464224" cy="755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 dirty="0">
                <a:solidFill>
                  <a:srgbClr val="404040"/>
                </a:solidFill>
                <a:latin typeface="Canva Sans Bold"/>
              </a:rPr>
              <a:t>Decompression sickness (the bends)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492881" y="3282800"/>
            <a:ext cx="245062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404040"/>
                </a:solidFill>
                <a:latin typeface="Canva Sans Bold"/>
              </a:rPr>
              <a:t>Drowning</a:t>
            </a:r>
          </a:p>
        </p:txBody>
      </p:sp>
      <p:sp>
        <p:nvSpPr>
          <p:cNvPr id="35" name="AutoShape 35"/>
          <p:cNvSpPr/>
          <p:nvPr/>
        </p:nvSpPr>
        <p:spPr>
          <a:xfrm>
            <a:off x="5386956" y="5558064"/>
            <a:ext cx="12131401" cy="476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6" name="AutoShape 36"/>
          <p:cNvSpPr/>
          <p:nvPr/>
        </p:nvSpPr>
        <p:spPr>
          <a:xfrm>
            <a:off x="5280299" y="7073074"/>
            <a:ext cx="12131401" cy="476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7" name="AutoShape 37"/>
          <p:cNvSpPr/>
          <p:nvPr/>
        </p:nvSpPr>
        <p:spPr>
          <a:xfrm>
            <a:off x="5348643" y="8590060"/>
            <a:ext cx="12131401" cy="476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8" name="TextBox 38"/>
          <p:cNvSpPr txBox="1"/>
          <p:nvPr/>
        </p:nvSpPr>
        <p:spPr>
          <a:xfrm>
            <a:off x="-4344291" y="422283"/>
            <a:ext cx="1513135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u="sng" dirty="0">
                <a:solidFill>
                  <a:srgbClr val="FFFFFF"/>
                </a:solidFill>
                <a:latin typeface="Canva Sans Bold Italics"/>
              </a:rPr>
              <a:t>Problems Faced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0549" y="1586173"/>
            <a:ext cx="361273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FFFFFF"/>
                </a:solidFill>
                <a:latin typeface="Canva Sans Bold Italics"/>
              </a:rPr>
              <a:t>Problems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5950149" y="1609957"/>
            <a:ext cx="47607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FFFFFF"/>
                </a:solidFill>
                <a:latin typeface="Canva Sans Bold Italics"/>
              </a:rPr>
              <a:t>Description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428997" y="2920433"/>
            <a:ext cx="1104609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Canva Sans"/>
              </a:rPr>
              <a:t>Equipment failure, entanglement in fishing nets or ropes, or getting trapped underwater leads to drowning.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6409505" y="4109931"/>
            <a:ext cx="11046095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Canva Sans"/>
              </a:rPr>
              <a:t>This condition occurs when a diver ascends too quickly, causing nitrogen bubbles to form in the bloodstream.  Causes severe pain, joint and muscle problems, paralysis, and even death if not treated promptly.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472299" y="5758192"/>
            <a:ext cx="11226159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Canva Sans"/>
              </a:rPr>
              <a:t>Barotrauma can affect the ears, sinuses, lungs, and other air-filled spaces. It can lead to ear pain, ruptured eardrums, sinus problems, lung injuries, and other serious complications.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6472299" y="7319890"/>
            <a:ext cx="11226159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</a:rPr>
              <a:t>Divers may encounter strong currents, low visibility, sharp coral reefs. These factors can increase the risk of accidents, entanglement, injury from marine life, or becoming disoriented and lost underwater.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6472299" y="8846877"/>
            <a:ext cx="10983301" cy="1317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Canva Sans"/>
              </a:rPr>
              <a:t>While modern pearl divers use scuba equipment to aid their dives, there is always a risk of running out of oxygen underwater due to equipment malfunction, inadequate air supply, or poor planning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4080" y="6379289"/>
            <a:ext cx="704969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endParaRPr/>
          </a:p>
        </p:txBody>
      </p:sp>
      <p:sp>
        <p:nvSpPr>
          <p:cNvPr id="3" name="Freeform 3"/>
          <p:cNvSpPr/>
          <p:nvPr/>
        </p:nvSpPr>
        <p:spPr>
          <a:xfrm>
            <a:off x="6278871" y="204329"/>
            <a:ext cx="10980429" cy="9878342"/>
          </a:xfrm>
          <a:custGeom>
            <a:avLst/>
            <a:gdLst/>
            <a:ahLst/>
            <a:cxnLst/>
            <a:rect l="l" t="t" r="r" b="b"/>
            <a:pathLst>
              <a:path w="10980429" h="9878342">
                <a:moveTo>
                  <a:pt x="0" y="0"/>
                </a:moveTo>
                <a:lnTo>
                  <a:pt x="10980429" y="0"/>
                </a:lnTo>
                <a:lnTo>
                  <a:pt x="10980429" y="9878342"/>
                </a:lnTo>
                <a:lnTo>
                  <a:pt x="0" y="9878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582363" y="3571720"/>
            <a:ext cx="5494209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FFFFFF"/>
                </a:solidFill>
                <a:latin typeface="Canva Sans Bold Italics"/>
              </a:rPr>
              <a:t>Proposed Solution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093194" y="5301320"/>
            <a:ext cx="5172523" cy="3956980"/>
          </a:xfrm>
          <a:custGeom>
            <a:avLst/>
            <a:gdLst/>
            <a:ahLst/>
            <a:cxnLst/>
            <a:rect l="l" t="t" r="r" b="b"/>
            <a:pathLst>
              <a:path w="5172523" h="3956980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479821">
            <a:off x="15520716" y="1619948"/>
            <a:ext cx="3477167" cy="2886049"/>
          </a:xfrm>
          <a:custGeom>
            <a:avLst/>
            <a:gdLst/>
            <a:ahLst/>
            <a:cxnLst/>
            <a:rect l="l" t="t" r="r" b="b"/>
            <a:pathLst>
              <a:path w="3477167" h="2886049">
                <a:moveTo>
                  <a:pt x="0" y="0"/>
                </a:moveTo>
                <a:lnTo>
                  <a:pt x="3477168" y="0"/>
                </a:lnTo>
                <a:lnTo>
                  <a:pt x="3477168" y="2886049"/>
                </a:lnTo>
                <a:lnTo>
                  <a:pt x="0" y="288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-245582" y="997772"/>
            <a:ext cx="1075682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u="sng">
                <a:solidFill>
                  <a:srgbClr val="FFFFFF"/>
                </a:solidFill>
                <a:latin typeface="Canva Sans Bold Italics"/>
              </a:rPr>
              <a:t>Robotics and Modern Technology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6745" y="2500584"/>
            <a:ext cx="12503184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A highly sophisticated robotic system, specifically engineered for underwater exploration, is deployed to subaquatic environments with the primary objective of autonomously retrieving precious pearls.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Combining advanced technologies and specialized manipulation mechanisms, this cutting-edge robot adeptly navigates the depths, utilizing state-of-the-art sensors to identify oysters bearing pearls.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With meticulous precision, it delicately extracts these valuable treasures, ensuring optimal efficiency and accuracy in the collection process.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6E3D46-85E5-AFD0-9A58-1E07F56689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87" t="25162" r="23763" b="27431"/>
          <a:stretch/>
        </p:blipFill>
        <p:spPr>
          <a:xfrm>
            <a:off x="-1" y="266700"/>
            <a:ext cx="18288001" cy="1002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12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EE2BC1-869F-A27E-BF93-4528E4C39C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4" t="23874" r="24167" b="27237"/>
          <a:stretch/>
        </p:blipFill>
        <p:spPr>
          <a:xfrm>
            <a:off x="-17585" y="-197904"/>
            <a:ext cx="18305585" cy="1048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92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1272376" y="1324305"/>
            <a:ext cx="0" cy="7638389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1924340" y="3065001"/>
            <a:ext cx="6167680" cy="4156998"/>
            <a:chOff x="0" y="0"/>
            <a:chExt cx="8223573" cy="5542664"/>
          </a:xfrm>
        </p:grpSpPr>
        <p:sp>
          <p:nvSpPr>
            <p:cNvPr id="4" name="TextBox 4"/>
            <p:cNvSpPr txBox="1"/>
            <p:nvPr/>
          </p:nvSpPr>
          <p:spPr>
            <a:xfrm>
              <a:off x="0" y="4923539"/>
              <a:ext cx="822357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8223573" cy="4219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99"/>
                </a:lnSpc>
              </a:pPr>
              <a:endParaRPr/>
            </a:p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Poppins Medium"/>
                </a:rPr>
                <a:t>Future Prospects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-7698346" flipH="1">
            <a:off x="14610522" y="563060"/>
            <a:ext cx="2866797" cy="2955461"/>
          </a:xfrm>
          <a:custGeom>
            <a:avLst/>
            <a:gdLst/>
            <a:ahLst/>
            <a:cxnLst/>
            <a:rect l="l" t="t" r="r" b="b"/>
            <a:pathLst>
              <a:path w="2866797" h="2955461">
                <a:moveTo>
                  <a:pt x="2866797" y="0"/>
                </a:moveTo>
                <a:lnTo>
                  <a:pt x="0" y="0"/>
                </a:lnTo>
                <a:lnTo>
                  <a:pt x="0" y="2955461"/>
                </a:lnTo>
                <a:lnTo>
                  <a:pt x="2866797" y="2955461"/>
                </a:lnTo>
                <a:lnTo>
                  <a:pt x="286679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2719705"/>
            <a:ext cx="9346109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The utilization of autonomous robotic systems for pearl extraction offers numerous advantages over traditional methods.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These include increased efficiency, enhanced precision, reduced risks to human divers, and improved sustainability. 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1245089" y="1324305"/>
            <a:ext cx="0" cy="7638389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1924340" y="3065001"/>
            <a:ext cx="6167680" cy="4156998"/>
            <a:chOff x="0" y="0"/>
            <a:chExt cx="8223573" cy="5542664"/>
          </a:xfrm>
        </p:grpSpPr>
        <p:sp>
          <p:nvSpPr>
            <p:cNvPr id="4" name="TextBox 4"/>
            <p:cNvSpPr txBox="1"/>
            <p:nvPr/>
          </p:nvSpPr>
          <p:spPr>
            <a:xfrm>
              <a:off x="0" y="4923539"/>
              <a:ext cx="822357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8223573" cy="4219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99"/>
                </a:lnSpc>
              </a:pPr>
              <a:endParaRPr/>
            </a:p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Poppins Medium"/>
                </a:rPr>
                <a:t>Future Prospects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-7698346" flipH="1">
            <a:off x="14610522" y="563060"/>
            <a:ext cx="2866797" cy="2955461"/>
          </a:xfrm>
          <a:custGeom>
            <a:avLst/>
            <a:gdLst/>
            <a:ahLst/>
            <a:cxnLst/>
            <a:rect l="l" t="t" r="r" b="b"/>
            <a:pathLst>
              <a:path w="2866797" h="2955461">
                <a:moveTo>
                  <a:pt x="2866797" y="0"/>
                </a:moveTo>
                <a:lnTo>
                  <a:pt x="0" y="0"/>
                </a:lnTo>
                <a:lnTo>
                  <a:pt x="0" y="2955461"/>
                </a:lnTo>
                <a:lnTo>
                  <a:pt x="2866797" y="2955461"/>
                </a:lnTo>
                <a:lnTo>
                  <a:pt x="286679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45582" y="2473297"/>
            <a:ext cx="10599729" cy="598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Additionally, the integration of AI software allows for continuous learning and adaptation, leading to further optimization of the extraction process.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The future holds immense potential for advancements in underwater robotics, paving the way for increased productivity, economic growth, and preservation of delicate marine ecosystems.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378</Words>
  <Application>Microsoft Office PowerPoint</Application>
  <PresentationFormat>Custom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Smooth Fantasy</vt:lpstr>
      <vt:lpstr>Canva Sans</vt:lpstr>
      <vt:lpstr>Canva Sans Bold</vt:lpstr>
      <vt:lpstr>Arial</vt:lpstr>
      <vt:lpstr>Canva Sans Bold Italics</vt:lpstr>
      <vt:lpstr>Poppins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3D Elements 5G Technology Presentation</dc:title>
  <cp:lastModifiedBy>Hemasree Sathesh kumar</cp:lastModifiedBy>
  <cp:revision>2</cp:revision>
  <dcterms:created xsi:type="dcterms:W3CDTF">2006-08-16T00:00:00Z</dcterms:created>
  <dcterms:modified xsi:type="dcterms:W3CDTF">2023-07-15T14:22:36Z</dcterms:modified>
  <dc:identifier>DAFoOhRUKCA</dc:identifier>
</cp:coreProperties>
</file>

<file path=docProps/thumbnail.jpeg>
</file>